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1"/>
  </p:notesMasterIdLst>
  <p:sldIdLst>
    <p:sldId id="279" r:id="rId2"/>
    <p:sldId id="335" r:id="rId3"/>
    <p:sldId id="341" r:id="rId4"/>
    <p:sldId id="319" r:id="rId5"/>
    <p:sldId id="321" r:id="rId6"/>
    <p:sldId id="333" r:id="rId7"/>
    <p:sldId id="332" r:id="rId8"/>
    <p:sldId id="342" r:id="rId9"/>
    <p:sldId id="311" r:id="rId10"/>
    <p:sldId id="325" r:id="rId11"/>
    <p:sldId id="327" r:id="rId12"/>
    <p:sldId id="334" r:id="rId13"/>
    <p:sldId id="324" r:id="rId14"/>
    <p:sldId id="329" r:id="rId15"/>
    <p:sldId id="330" r:id="rId16"/>
    <p:sldId id="339" r:id="rId17"/>
    <p:sldId id="340" r:id="rId18"/>
    <p:sldId id="320" r:id="rId19"/>
    <p:sldId id="28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, Parkinson C CIV USN NAVSURFWARCEN DAH VA (USA)" initials="LPCCUNDV(" lastIdx="1" clrIdx="0">
    <p:extLst>
      <p:ext uri="{19B8F6BF-5375-455C-9EA6-DF929625EA0E}">
        <p15:presenceInfo xmlns:p15="http://schemas.microsoft.com/office/powerpoint/2012/main" userId="S-1-5-21-1801674531-2146617017-725345543-92382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039"/>
    <a:srgbClr val="3775A8"/>
    <a:srgbClr val="FFD646"/>
    <a:srgbClr val="3774A7"/>
    <a:srgbClr val="006699"/>
    <a:srgbClr val="FFFFCC"/>
    <a:srgbClr val="FFDCB9"/>
    <a:srgbClr val="FFCC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2" autoAdjust="0"/>
    <p:restoredTop sz="94660"/>
  </p:normalViewPr>
  <p:slideViewPr>
    <p:cSldViewPr>
      <p:cViewPr varScale="1">
        <p:scale>
          <a:sx n="63" d="100"/>
          <a:sy n="63" d="100"/>
        </p:scale>
        <p:origin x="116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AAA93-AF39-4583-A523-F93A84A06470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1D5C5-0DAB-4356-BECD-1F695E309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8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A1D5C5-0DAB-4356-BECD-1F695E309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9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4"/>
          <p:cNvCxnSpPr>
            <a:cxnSpLocks noChangeShapeType="1"/>
          </p:cNvCxnSpPr>
          <p:nvPr userDrawn="1"/>
        </p:nvCxnSpPr>
        <p:spPr bwMode="auto">
          <a:xfrm>
            <a:off x="2835275" y="6172200"/>
            <a:ext cx="6369050" cy="0"/>
          </a:xfrm>
          <a:prstGeom prst="line">
            <a:avLst/>
          </a:prstGeom>
          <a:noFill/>
          <a:ln w="9525" algn="ctr">
            <a:solidFill>
              <a:srgbClr val="E1C205"/>
            </a:solidFill>
            <a:round/>
            <a:headEnd/>
            <a:tailEnd/>
          </a:ln>
        </p:spPr>
      </p:cxnSp>
      <p:sp>
        <p:nvSpPr>
          <p:cNvPr id="7" name="Rectangle 6"/>
          <p:cNvSpPr/>
          <p:nvPr userDrawn="1"/>
        </p:nvSpPr>
        <p:spPr bwMode="auto">
          <a:xfrm>
            <a:off x="2833688" y="6172200"/>
            <a:ext cx="1408112" cy="685800"/>
          </a:xfrm>
          <a:prstGeom prst="rect">
            <a:avLst/>
          </a:prstGeom>
          <a:solidFill>
            <a:srgbClr val="E1C20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0" hangingPunct="0"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28925" y="6437313"/>
            <a:ext cx="14097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000" b="1" dirty="0">
                <a:solidFill>
                  <a:srgbClr val="FFFFFF"/>
                </a:solidFill>
                <a:ea typeface="MS PGothic" pitchFamily="34" charset="-128"/>
              </a:rPr>
              <a:t>UNCLASSIFIED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303713" y="6232525"/>
            <a:ext cx="3954462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b="1" i="1" dirty="0">
                <a:solidFill>
                  <a:srgbClr val="FF0000"/>
                </a:solidFill>
              </a:rPr>
              <a:t>DISTRIBUTION STATEMENT D. Distribution authorized to the Department of Defense and U.S. </a:t>
            </a:r>
            <a:r>
              <a:rPr lang="en-US" sz="900" b="1" i="1" dirty="0" err="1">
                <a:solidFill>
                  <a:srgbClr val="FF0000"/>
                </a:solidFill>
              </a:rPr>
              <a:t>DoD</a:t>
            </a:r>
            <a:r>
              <a:rPr lang="en-US" sz="900" b="1" i="1" dirty="0">
                <a:solidFill>
                  <a:srgbClr val="FF0000"/>
                </a:solidFill>
              </a:rPr>
              <a:t> contractors </a:t>
            </a:r>
          </a:p>
          <a:p>
            <a:pPr algn="ctr">
              <a:defRPr/>
            </a:pPr>
            <a:r>
              <a:rPr lang="en-US" sz="900" b="1" i="1" dirty="0">
                <a:solidFill>
                  <a:srgbClr val="FF0000"/>
                </a:solidFill>
              </a:rPr>
              <a:t>only for Administrative or Operational Use.  </a:t>
            </a:r>
          </a:p>
        </p:txBody>
      </p:sp>
      <p:sp>
        <p:nvSpPr>
          <p:cNvPr id="20502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3352800" y="838200"/>
            <a:ext cx="5410200" cy="22288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503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200400" y="4648200"/>
            <a:ext cx="2743200" cy="14478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71941" y="6507970"/>
            <a:ext cx="514662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7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94174" y="6575425"/>
            <a:ext cx="449826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B5C9494-13DB-4B3E-B4A7-96A0B97D84D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629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22250"/>
            <a:ext cx="2133600" cy="60039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50"/>
            <a:ext cx="6248400" cy="60039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23670" y="6575425"/>
            <a:ext cx="420329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EB925132-77AF-4800-AFEF-74FB1F707F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7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887413"/>
          </a:xfrm>
          <a:prstGeom prst="rect">
            <a:avLst/>
          </a:prstGeom>
          <a:gradFill rotWithShape="1">
            <a:gsLst>
              <a:gs pos="0">
                <a:srgbClr val="7F8697"/>
              </a:gs>
              <a:gs pos="50000">
                <a:srgbClr val="F8F8F8"/>
              </a:gs>
              <a:gs pos="100000">
                <a:srgbClr val="7F86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308" tIns="45654" rIns="91308" bIns="45654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itle 19"/>
          <p:cNvSpPr>
            <a:spLocks noGrp="1" noChangeArrowheads="1"/>
          </p:cNvSpPr>
          <p:nvPr>
            <p:ph type="title"/>
          </p:nvPr>
        </p:nvSpPr>
        <p:spPr bwMode="auto">
          <a:xfrm>
            <a:off x="2000250" y="122238"/>
            <a:ext cx="69913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900" b="1">
                <a:solidFill>
                  <a:srgbClr val="0000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Slide Number Placeholder 16"/>
          <p:cNvSpPr>
            <a:spLocks noGrp="1"/>
          </p:cNvSpPr>
          <p:nvPr userDrawn="1">
            <p:ph type="sldNum" sz="quarter" idx="10"/>
          </p:nvPr>
        </p:nvSpPr>
        <p:spPr>
          <a:xfrm>
            <a:off x="8626475" y="6623050"/>
            <a:ext cx="436563" cy="23495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fld id="{10D7F216-5AC6-43D0-8457-09553B1408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70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678613"/>
            <a:ext cx="1066800" cy="185737"/>
          </a:xfrm>
          <a:prstGeom prst="rect">
            <a:avLst/>
          </a:prstGeom>
        </p:spPr>
        <p:txBody>
          <a:bodyPr/>
          <a:lstStyle/>
          <a:p>
            <a:fld id="{25C0F62E-57B3-4B00-9717-4BC80CB835EA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0" y="6678613"/>
            <a:ext cx="1905000" cy="212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0" y="6678613"/>
            <a:ext cx="762000" cy="1857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A1EABA-C535-42CD-A752-0813275A70B3}" type="slidenum">
              <a:rPr lang="en-US" smtClean="0">
                <a:solidFill>
                  <a:srgbClr val="000000"/>
                </a:solidFill>
                <a:cs typeface="Arial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 Box 2052"/>
          <p:cNvSpPr txBox="1">
            <a:spLocks noChangeArrowheads="1"/>
          </p:cNvSpPr>
          <p:nvPr userDrawn="1"/>
        </p:nvSpPr>
        <p:spPr bwMode="auto">
          <a:xfrm>
            <a:off x="3284538" y="6564313"/>
            <a:ext cx="2554287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AE00"/>
                </a:solidFill>
              </a:rPr>
              <a:t>UNCLASSIFIED / </a:t>
            </a:r>
            <a:r>
              <a:rPr lang="en-US" sz="1600" b="1" dirty="0" err="1">
                <a:solidFill>
                  <a:srgbClr val="00AE00"/>
                </a:solidFill>
              </a:rPr>
              <a:t>FOUO</a:t>
            </a:r>
            <a:endParaRPr lang="en-US" sz="1600" b="1" dirty="0">
              <a:solidFill>
                <a:srgbClr val="00A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2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549275"/>
            <a:ext cx="8259279" cy="639763"/>
          </a:xfrm>
        </p:spPr>
        <p:txBody>
          <a:bodyPr/>
          <a:lstStyle>
            <a:lvl1pPr algn="l">
              <a:defRPr b="1">
                <a:solidFill>
                  <a:srgbClr val="003B5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3038" indent="-173038">
              <a:defRPr/>
            </a:lvl1pPr>
            <a:lvl2pPr marL="395288" indent="-171450">
              <a:defRPr/>
            </a:lvl2pPr>
            <a:lvl3pPr marL="514350" indent="-171450">
              <a:defRPr/>
            </a:lvl3pPr>
            <a:lvl4pPr marL="685800" indent="-171450">
              <a:defRPr/>
            </a:lvl4pPr>
            <a:lvl5pPr marL="857250" indent="-171450"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14"/>
          <p:cNvSpPr txBox="1">
            <a:spLocks noChangeArrowheads="1"/>
          </p:cNvSpPr>
          <p:nvPr userDrawn="1"/>
        </p:nvSpPr>
        <p:spPr bwMode="auto">
          <a:xfrm>
            <a:off x="1457325" y="6575425"/>
            <a:ext cx="61912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800" b="0" i="1" dirty="0" smtClean="0">
                <a:solidFill>
                  <a:schemeClr val="tx1"/>
                </a:solidFill>
              </a:rPr>
              <a:t>DISTRIBUTION STATEMENT D. Distribution authorized to the Department of Defense </a:t>
            </a:r>
          </a:p>
          <a:p>
            <a:pPr algn="ctr" eaLnBrk="1" hangingPunct="1">
              <a:defRPr/>
            </a:pPr>
            <a:r>
              <a:rPr lang="en-US" sz="800" b="0" i="1" dirty="0" smtClean="0">
                <a:solidFill>
                  <a:schemeClr val="tx1"/>
                </a:solidFill>
              </a:rPr>
              <a:t>and U.S. DoD contractors only for Administrative or Operational Use.  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71941" y="6507970"/>
            <a:ext cx="514662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538288" y="39688"/>
            <a:ext cx="560705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srgbClr val="000000"/>
                </a:solidFill>
              </a:rPr>
              <a:t>Pre-Decisional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10" indent="0">
              <a:buNone/>
              <a:defRPr sz="1800"/>
            </a:lvl2pPr>
            <a:lvl3pPr marL="913423" indent="0">
              <a:buNone/>
              <a:defRPr sz="1600"/>
            </a:lvl3pPr>
            <a:lvl4pPr marL="1370130" indent="0">
              <a:buNone/>
              <a:defRPr sz="1400"/>
            </a:lvl4pPr>
            <a:lvl5pPr marL="1826844" indent="0">
              <a:buNone/>
              <a:defRPr sz="1400"/>
            </a:lvl5pPr>
            <a:lvl6pPr marL="2283557" indent="0">
              <a:buNone/>
              <a:defRPr sz="1400"/>
            </a:lvl6pPr>
            <a:lvl7pPr marL="2740269" indent="0">
              <a:buNone/>
              <a:defRPr sz="1400"/>
            </a:lvl7pPr>
            <a:lvl8pPr marL="3196979" indent="0">
              <a:buNone/>
              <a:defRPr sz="1400"/>
            </a:lvl8pPr>
            <a:lvl9pPr marL="365369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5071" y="6575425"/>
            <a:ext cx="567814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6A1EABA-C535-42CD-A752-0813275A70B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2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5071" y="6575425"/>
            <a:ext cx="567814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6A1EABA-C535-42CD-A752-0813275A70B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5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10" indent="0">
              <a:buNone/>
              <a:defRPr sz="2000" b="1"/>
            </a:lvl2pPr>
            <a:lvl3pPr marL="913423" indent="0">
              <a:buNone/>
              <a:defRPr sz="1800" b="1"/>
            </a:lvl3pPr>
            <a:lvl4pPr marL="1370130" indent="0">
              <a:buNone/>
              <a:defRPr sz="1600" b="1"/>
            </a:lvl4pPr>
            <a:lvl5pPr marL="1826844" indent="0">
              <a:buNone/>
              <a:defRPr sz="1600" b="1"/>
            </a:lvl5pPr>
            <a:lvl6pPr marL="2283557" indent="0">
              <a:buNone/>
              <a:defRPr sz="1600" b="1"/>
            </a:lvl6pPr>
            <a:lvl7pPr marL="2740269" indent="0">
              <a:buNone/>
              <a:defRPr sz="1600" b="1"/>
            </a:lvl7pPr>
            <a:lvl8pPr marL="3196979" indent="0">
              <a:buNone/>
              <a:defRPr sz="1600" b="1"/>
            </a:lvl8pPr>
            <a:lvl9pPr marL="365369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10" indent="0">
              <a:buNone/>
              <a:defRPr sz="2000" b="1"/>
            </a:lvl2pPr>
            <a:lvl3pPr marL="913423" indent="0">
              <a:buNone/>
              <a:defRPr sz="1800" b="1"/>
            </a:lvl3pPr>
            <a:lvl4pPr marL="1370130" indent="0">
              <a:buNone/>
              <a:defRPr sz="1600" b="1"/>
            </a:lvl4pPr>
            <a:lvl5pPr marL="1826844" indent="0">
              <a:buNone/>
              <a:defRPr sz="1600" b="1"/>
            </a:lvl5pPr>
            <a:lvl6pPr marL="2283557" indent="0">
              <a:buNone/>
              <a:defRPr sz="1600" b="1"/>
            </a:lvl6pPr>
            <a:lvl7pPr marL="2740269" indent="0">
              <a:buNone/>
              <a:defRPr sz="1600" b="1"/>
            </a:lvl7pPr>
            <a:lvl8pPr marL="3196979" indent="0">
              <a:buNone/>
              <a:defRPr sz="1600" b="1"/>
            </a:lvl8pPr>
            <a:lvl9pPr marL="365369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5071" y="6575425"/>
            <a:ext cx="567814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6A1EABA-C535-42CD-A752-0813275A70B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7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5071" y="6575425"/>
            <a:ext cx="567814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6A1EABA-C535-42CD-A752-0813275A70B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593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95071" y="6575425"/>
            <a:ext cx="567814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46A1EABA-C535-42CD-A752-0813275A70B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94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2" y="143511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10" indent="0">
              <a:buNone/>
              <a:defRPr sz="1200"/>
            </a:lvl2pPr>
            <a:lvl3pPr marL="913423" indent="0">
              <a:buNone/>
              <a:defRPr sz="1000"/>
            </a:lvl3pPr>
            <a:lvl4pPr marL="1370130" indent="0">
              <a:buNone/>
              <a:defRPr sz="900"/>
            </a:lvl4pPr>
            <a:lvl5pPr marL="1826844" indent="0">
              <a:buNone/>
              <a:defRPr sz="900"/>
            </a:lvl5pPr>
            <a:lvl6pPr marL="2283557" indent="0">
              <a:buNone/>
              <a:defRPr sz="900"/>
            </a:lvl6pPr>
            <a:lvl7pPr marL="2740269" indent="0">
              <a:buNone/>
              <a:defRPr sz="900"/>
            </a:lvl7pPr>
            <a:lvl8pPr marL="3196979" indent="0">
              <a:buNone/>
              <a:defRPr sz="900"/>
            </a:lvl8pPr>
            <a:lvl9pPr marL="365369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42554" y="6575425"/>
            <a:ext cx="501445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75558262-E940-48FB-994B-4FBFA704399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77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10" indent="0">
              <a:buNone/>
              <a:defRPr sz="2800"/>
            </a:lvl2pPr>
            <a:lvl3pPr marL="913423" indent="0">
              <a:buNone/>
              <a:defRPr sz="2400"/>
            </a:lvl3pPr>
            <a:lvl4pPr marL="1370130" indent="0">
              <a:buNone/>
              <a:defRPr sz="2000"/>
            </a:lvl4pPr>
            <a:lvl5pPr marL="1826844" indent="0">
              <a:buNone/>
              <a:defRPr sz="2000"/>
            </a:lvl5pPr>
            <a:lvl6pPr marL="2283557" indent="0">
              <a:buNone/>
              <a:defRPr sz="2000"/>
            </a:lvl6pPr>
            <a:lvl7pPr marL="2740269" indent="0">
              <a:buNone/>
              <a:defRPr sz="2000"/>
            </a:lvl7pPr>
            <a:lvl8pPr marL="3196979" indent="0">
              <a:buNone/>
              <a:defRPr sz="2000"/>
            </a:lvl8pPr>
            <a:lvl9pPr marL="3653691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10" indent="0">
              <a:buNone/>
              <a:defRPr sz="1200"/>
            </a:lvl2pPr>
            <a:lvl3pPr marL="913423" indent="0">
              <a:buNone/>
              <a:defRPr sz="1000"/>
            </a:lvl3pPr>
            <a:lvl4pPr marL="1370130" indent="0">
              <a:buNone/>
              <a:defRPr sz="900"/>
            </a:lvl4pPr>
            <a:lvl5pPr marL="1826844" indent="0">
              <a:buNone/>
              <a:defRPr sz="900"/>
            </a:lvl5pPr>
            <a:lvl6pPr marL="2283557" indent="0">
              <a:buNone/>
              <a:defRPr sz="900"/>
            </a:lvl6pPr>
            <a:lvl7pPr marL="2740269" indent="0">
              <a:buNone/>
              <a:defRPr sz="900"/>
            </a:lvl7pPr>
            <a:lvl8pPr marL="3196979" indent="0">
              <a:buNone/>
              <a:defRPr sz="900"/>
            </a:lvl8pPr>
            <a:lvl9pPr marL="365369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517194" y="6575425"/>
            <a:ext cx="626806" cy="28257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13638C3-1A24-4B3D-AB06-CB8B0332EE60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93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23863" y="428511"/>
            <a:ext cx="58674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0" tIns="45670" rIns="91340" bIns="4567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1394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0" tIns="45670" rIns="91340" bIns="456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1028" name="Picture 8" descr="header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101486"/>
            <a:ext cx="91440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828925" y="6437313"/>
            <a:ext cx="140970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1000" dirty="0">
                <a:solidFill>
                  <a:srgbClr val="FFFFFF"/>
                </a:solidFill>
                <a:ea typeface="MS PGothic" pitchFamily="34" charset="-128"/>
              </a:rPr>
              <a:t>UNCLASSIFIED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647" y="316860"/>
            <a:ext cx="909123" cy="912729"/>
          </a:xfrm>
          <a:prstGeom prst="rect">
            <a:avLst/>
          </a:prstGeom>
        </p:spPr>
      </p:pic>
      <p:graphicFrame>
        <p:nvGraphicFramePr>
          <p:cNvPr id="7" name="Object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66337946"/>
              </p:ext>
            </p:extLst>
          </p:nvPr>
        </p:nvGraphicFramePr>
        <p:xfrm>
          <a:off x="381000" y="406717"/>
          <a:ext cx="1333401" cy="73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Photo Editor Photo" r:id="rId18" imgW="3809524" imgH="2095793" progId="MSPhotoEd.3">
                  <p:embed/>
                </p:oleObj>
              </mc:Choice>
              <mc:Fallback>
                <p:oleObj name="Photo Editor Photo" r:id="rId18" imgW="3809524" imgH="2095793" progId="MSPhotoEd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06717"/>
                        <a:ext cx="1333401" cy="73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60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Arial" charset="0"/>
          <a:cs typeface="Arial" charset="0"/>
        </a:defRPr>
      </a:lvl5pPr>
      <a:lvl6pPr marL="45671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3423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013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6844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39725" indent="-339725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257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2pPr>
      <a:lvl3pPr marL="1139825" indent="-225425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cs typeface="+mn-cs"/>
        </a:defRPr>
      </a:lvl3pPr>
      <a:lvl4pPr marL="1597025" indent="-225425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4225" indent="-225425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1913" indent="-228357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68626" indent="-228357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5334" indent="-228357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2046" indent="-228357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10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23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30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44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557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269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979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691" algn="l" defTabSz="913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614243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200400" y="1857375"/>
            <a:ext cx="5410200" cy="222885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MBSE Library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en-US" sz="2400" b="1" dirty="0" smtClean="0">
                <a:solidFill>
                  <a:schemeClr val="bg1"/>
                </a:solidFill>
              </a:rPr>
              <a:t>Overview</a:t>
            </a:r>
            <a:br>
              <a:rPr lang="en-US" sz="2400" b="1" dirty="0" smtClean="0">
                <a:solidFill>
                  <a:schemeClr val="bg1"/>
                </a:solidFill>
              </a:rPr>
            </a:b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3200400" y="4648200"/>
            <a:ext cx="5410200" cy="1447800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Parker Lee, 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SSEP Intern, V52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295400"/>
            <a:ext cx="24384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7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40768"/>
            <a:ext cx="4526763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2583" y="3200400"/>
            <a:ext cx="2660650" cy="138499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Atlanta,Denver,170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Denver,Washington,195</a:t>
            </a:r>
          </a:p>
          <a:p>
            <a:r>
              <a:rPr lang="en-US" sz="1400" dirty="0" err="1">
                <a:latin typeface="Lucida Console" panose="020B0609040504020204" pitchFamily="49" charset="0"/>
              </a:rPr>
              <a:t>Washington,Los</a:t>
            </a:r>
            <a:r>
              <a:rPr lang="en-US" sz="1400" dirty="0">
                <a:latin typeface="Lucida Console" panose="020B0609040504020204" pitchFamily="49" charset="0"/>
              </a:rPr>
              <a:t> Angeles,320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Los </a:t>
            </a:r>
            <a:r>
              <a:rPr lang="en-US" sz="1400" dirty="0" smtClean="0">
                <a:latin typeface="Lucida Console" panose="020B0609040504020204" pitchFamily="49" charset="0"/>
              </a:rPr>
              <a:t>Angeles,Chicago,240</a:t>
            </a:r>
          </a:p>
          <a:p>
            <a:r>
              <a:rPr lang="en-US" sz="1400" dirty="0" smtClean="0">
                <a:latin typeface="Lucida Console" panose="020B0609040504020204" pitchFamily="49" charset="0"/>
              </a:rPr>
              <a:t>(…)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862" y="149781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plane’s past 40 stops with distances between nodes</a:t>
            </a:r>
            <a:endParaRPr lang="en-US" dirty="0"/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6"/>
          <a:stretch/>
        </p:blipFill>
        <p:spPr bwMode="auto">
          <a:xfrm>
            <a:off x="5943600" y="1908870"/>
            <a:ext cx="3101976" cy="449193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21376" y="1223975"/>
            <a:ext cx="3124200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CSV File Input</a:t>
            </a:r>
          </a:p>
          <a:p>
            <a:pPr algn="ctr"/>
            <a:r>
              <a:rPr lang="en-US" dirty="0" smtClean="0"/>
              <a:t>Sender | Receiver |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0"/>
            <a:ext cx="3238500" cy="3686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57"/>
          <a:stretch/>
        </p:blipFill>
        <p:spPr>
          <a:xfrm>
            <a:off x="5638800" y="1371600"/>
            <a:ext cx="3372023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862" y="1497819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filter unwanted data, highlight or color certain nodes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6"/>
          <a:stretch/>
        </p:blipFill>
        <p:spPr>
          <a:xfrm>
            <a:off x="5638800" y="1577163"/>
            <a:ext cx="3372023" cy="11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99" y="2885194"/>
            <a:ext cx="2610884" cy="29718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57"/>
          <a:stretch/>
        </p:blipFill>
        <p:spPr>
          <a:xfrm>
            <a:off x="5638800" y="1371600"/>
            <a:ext cx="3372023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86"/>
          <a:stretch/>
        </p:blipFill>
        <p:spPr>
          <a:xfrm>
            <a:off x="5638800" y="1577163"/>
            <a:ext cx="3372023" cy="1117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1485900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data and model, just filtered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88580"/>
            <a:ext cx="4016205" cy="39887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9207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95"/>
          <a:stretch/>
        </p:blipFill>
        <p:spPr>
          <a:xfrm>
            <a:off x="4191000" y="1316970"/>
            <a:ext cx="4677833" cy="495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862" y="1447800"/>
            <a:ext cx="3538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Sequence diagrams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data, different way of demonstration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Focused on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6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60" y="1357311"/>
            <a:ext cx="2247900" cy="5019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43198"/>
            <a:ext cx="1552575" cy="2247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3862" y="1497819"/>
            <a:ext cx="338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‘zoom’ into two nodes and look at connections between an important and secondary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8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66571"/>
            <a:ext cx="3048000" cy="4608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80" y="1466571"/>
            <a:ext cx="3372023" cy="2108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200" y="5181600"/>
            <a:ext cx="4605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Blocks: Combat system major components</a:t>
            </a:r>
          </a:p>
          <a:p>
            <a:r>
              <a:rPr lang="en-US" dirty="0" smtClean="0"/>
              <a:t>Pillars: Individual CS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SDAMT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194"/>
            <a:ext cx="7467600" cy="497371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Structured Data Analysis and Modeling Tool (SDAMT)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GUI based application utilizing the MBSE library</a:t>
            </a:r>
          </a:p>
          <a:p>
            <a:r>
              <a:rPr lang="en-US" dirty="0" smtClean="0"/>
              <a:t>Allows user to save and edit digital models in real time</a:t>
            </a:r>
          </a:p>
          <a:p>
            <a:r>
              <a:rPr lang="en-US" dirty="0" smtClean="0"/>
              <a:t>Can be done easily for everyone</a:t>
            </a:r>
          </a:p>
          <a:p>
            <a:pPr lvl="1"/>
            <a:r>
              <a:rPr lang="en-US" dirty="0" smtClean="0"/>
              <a:t>No programming internally to the library</a:t>
            </a:r>
          </a:p>
          <a:p>
            <a:pPr lvl="1"/>
            <a:r>
              <a:rPr lang="en-US" dirty="0" smtClean="0"/>
              <a:t>Written in Python using </a:t>
            </a:r>
            <a:r>
              <a:rPr lang="en-US" dirty="0" err="1" smtClean="0"/>
              <a:t>tkinter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4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SDAMT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sdamt tes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 rotWithShape="1">
          <a:blip r:embed="rId4"/>
          <a:srcRect b="5708"/>
          <a:stretch/>
        </p:blipFill>
        <p:spPr>
          <a:xfrm>
            <a:off x="76717" y="1410487"/>
            <a:ext cx="8960885" cy="4753189"/>
          </a:xfrm>
        </p:spPr>
      </p:pic>
    </p:spTree>
    <p:extLst>
      <p:ext uri="{BB962C8B-B14F-4D97-AF65-F5344CB8AC3E}">
        <p14:creationId xmlns:p14="http://schemas.microsoft.com/office/powerpoint/2010/main" val="27629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MBSE Library allows the user to digitally create and edit a model</a:t>
            </a:r>
          </a:p>
          <a:p>
            <a:pPr lvl="1"/>
            <a:r>
              <a:rPr lang="en-US" dirty="0" smtClean="0"/>
              <a:t>Can zoom in and out of a model</a:t>
            </a:r>
          </a:p>
          <a:p>
            <a:pPr lvl="1"/>
            <a:r>
              <a:rPr lang="en-US" dirty="0" smtClean="0"/>
              <a:t>Can filter unwanted data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highlight specific data</a:t>
            </a:r>
          </a:p>
          <a:p>
            <a:pPr lvl="1"/>
            <a:r>
              <a:rPr lang="en-US" dirty="0" smtClean="0"/>
              <a:t>Save digital model that can be run through library again</a:t>
            </a:r>
          </a:p>
          <a:p>
            <a:r>
              <a:rPr lang="en-US" dirty="0" smtClean="0"/>
              <a:t>Can be attached to various tools</a:t>
            </a:r>
          </a:p>
          <a:p>
            <a:pPr lvl="1"/>
            <a:r>
              <a:rPr lang="en-US" dirty="0" smtClean="0"/>
              <a:t>Use output through SQM to output code </a:t>
            </a:r>
            <a:r>
              <a:rPr lang="en-US" dirty="0"/>
              <a:t>d</a:t>
            </a:r>
            <a:r>
              <a:rPr lang="en-US" dirty="0" smtClean="0"/>
              <a:t>iagrams</a:t>
            </a:r>
          </a:p>
          <a:p>
            <a:pPr lvl="1"/>
            <a:r>
              <a:rPr lang="en-US" dirty="0" smtClean="0"/>
              <a:t>Read test data and output behavioral model</a:t>
            </a:r>
          </a:p>
          <a:p>
            <a:pPr lvl="1"/>
            <a:r>
              <a:rPr lang="en-US" dirty="0" smtClean="0"/>
              <a:t>Read structural data and output package diagram</a:t>
            </a:r>
          </a:p>
          <a:p>
            <a:r>
              <a:rPr lang="en-US" dirty="0" smtClean="0"/>
              <a:t>Server allows for remote MBSE building from various tools and languages</a:t>
            </a:r>
          </a:p>
          <a:p>
            <a:pPr marL="223838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5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874838"/>
            <a:ext cx="3301767" cy="3200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have been interested in bi-directional code translation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Code to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Model to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“Model” in this case is a digital representation, not UML/</a:t>
            </a:r>
            <a:r>
              <a:rPr lang="en-US" dirty="0" err="1" smtClean="0"/>
              <a:t>SySML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e.g. {Codebase: [‘Classes’: {‘</a:t>
            </a:r>
            <a:r>
              <a:rPr lang="en-US" dirty="0" err="1" smtClean="0"/>
              <a:t>FirstClass</a:t>
            </a:r>
            <a:r>
              <a:rPr lang="en-US" dirty="0" smtClean="0"/>
              <a:t>’: {Functions …. } } ]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research is leading to a couple of functional capabilities that have multiple 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FY23 NISE proposal: MBSE Automation Tool - Code to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Combat System Behavioral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Tool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Lab diagraming from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Program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Purpose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4961" y="3283916"/>
            <a:ext cx="2019039" cy="315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246419" y="6259020"/>
            <a:ext cx="21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3-4 </a:t>
            </a:r>
            <a:r>
              <a:rPr lang="en-US" dirty="0" smtClean="0"/>
              <a:t>hours of work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434000"/>
            <a:ext cx="4026118" cy="28504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574525">
            <a:off x="4347505" y="3630605"/>
            <a:ext cx="1503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Week 2 of internship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Model Based Systems Engineering (MBSE) </a:t>
            </a:r>
            <a:r>
              <a:rPr lang="en-US" dirty="0"/>
              <a:t>is the </a:t>
            </a:r>
            <a:r>
              <a:rPr lang="en-US" i="1" dirty="0"/>
              <a:t>formalized application of modeling to support system requirements, design, analysis, verification and validation </a:t>
            </a:r>
            <a:r>
              <a:rPr lang="en-US" i="1" dirty="0" smtClean="0"/>
              <a:t>activities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Important to understanding how a system works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way to visualize code or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Saves time for onboarding for those new to a system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BUT</a:t>
            </a:r>
          </a:p>
          <a:p>
            <a:r>
              <a:rPr lang="en-US" dirty="0" smtClean="0"/>
              <a:t>Takes time to create and is tedious</a:t>
            </a:r>
          </a:p>
          <a:p>
            <a:r>
              <a:rPr lang="en-US" dirty="0" smtClean="0"/>
              <a:t>Nobody enjoys creating them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0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39207"/>
            <a:ext cx="8259279" cy="639763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MBSE Library</a:t>
            </a:r>
          </a:p>
          <a:p>
            <a:pPr lvl="1"/>
            <a:r>
              <a:rPr lang="en-US" dirty="0" smtClean="0"/>
              <a:t>Python library to create MBSE models and visualized using </a:t>
            </a:r>
            <a:r>
              <a:rPr lang="en-US" dirty="0" err="1" smtClean="0"/>
              <a:t>PlantUML</a:t>
            </a:r>
            <a:endParaRPr lang="en-US" dirty="0" smtClean="0"/>
          </a:p>
          <a:p>
            <a:pPr lvl="2"/>
            <a:r>
              <a:rPr lang="en-US" dirty="0" err="1" smtClean="0"/>
              <a:t>PlantUML</a:t>
            </a:r>
            <a:r>
              <a:rPr lang="en-US" dirty="0" smtClean="0"/>
              <a:t> outputs .</a:t>
            </a:r>
            <a:r>
              <a:rPr lang="en-US" dirty="0" err="1" smtClean="0"/>
              <a:t>png</a:t>
            </a:r>
            <a:r>
              <a:rPr lang="en-US" dirty="0" smtClean="0"/>
              <a:t>/.</a:t>
            </a:r>
            <a:r>
              <a:rPr lang="en-US" dirty="0" err="1" smtClean="0"/>
              <a:t>svg</a:t>
            </a:r>
            <a:r>
              <a:rPr lang="en-US" dirty="0" smtClean="0"/>
              <a:t> images using its own syntax</a:t>
            </a:r>
            <a:endParaRPr lang="en-US" dirty="0" smtClean="0"/>
          </a:p>
          <a:p>
            <a:pPr lvl="2"/>
            <a:r>
              <a:rPr lang="en-US" dirty="0" smtClean="0"/>
              <a:t>Models created digitally and outputted to .</a:t>
            </a:r>
            <a:r>
              <a:rPr lang="en-US" dirty="0" err="1" smtClean="0"/>
              <a:t>png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Supports class, sequence, and communication diagrams</a:t>
            </a:r>
          </a:p>
          <a:p>
            <a:pPr lvl="2"/>
            <a:r>
              <a:rPr lang="en-US" dirty="0" smtClean="0"/>
              <a:t>Code Diagrams and Linear Diagrams two branches</a:t>
            </a:r>
          </a:p>
          <a:p>
            <a:pPr lvl="2"/>
            <a:r>
              <a:rPr lang="en-US" dirty="0" smtClean="0"/>
              <a:t>Input file or internally through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4" y="4391093"/>
            <a:ext cx="999355" cy="999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8588"/>
          <a:stretch/>
        </p:blipFill>
        <p:spPr>
          <a:xfrm>
            <a:off x="2520441" y="3619148"/>
            <a:ext cx="2046725" cy="2604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125" y="4036506"/>
            <a:ext cx="1279075" cy="12790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1439664" y="4553519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Creates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6797641" y="4583999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Visualized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3040" t="10241" b="70310"/>
          <a:stretch/>
        </p:blipFill>
        <p:spPr>
          <a:xfrm>
            <a:off x="4631091" y="5647541"/>
            <a:ext cx="838200" cy="5065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41412" r="15418" b="29121"/>
          <a:stretch/>
        </p:blipFill>
        <p:spPr>
          <a:xfrm>
            <a:off x="4605266" y="3782826"/>
            <a:ext cx="2133600" cy="184601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2461607" y="3493455"/>
            <a:ext cx="4282350" cy="279463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Digital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400" y="5325741"/>
            <a:ext cx="171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Python MBSE Library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35146" y="525951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PlantUML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73167" y="2662024"/>
            <a:ext cx="208903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Bob-&gt;Alice : Hello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241" y="1521245"/>
            <a:ext cx="11049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Code Diagrams</a:t>
            </a:r>
            <a:endParaRPr lang="en-US" dirty="0"/>
          </a:p>
        </p:txBody>
      </p:sp>
      <p:pic>
        <p:nvPicPr>
          <p:cNvPr id="2050" name="Picture 2" descr="cla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95400"/>
            <a:ext cx="3195403" cy="513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7521" y="1752600"/>
            <a:ext cx="4982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Contains packages, classes, and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Built within the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methods and variables to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Relationships between </a:t>
            </a:r>
            <a:r>
              <a:rPr lang="en-US" dirty="0" smtClean="0"/>
              <a:t>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classes to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add color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Code diagrams widely available in tools, but do</a:t>
            </a:r>
            <a:r>
              <a:rPr lang="en-US" dirty="0"/>
              <a:t> </a:t>
            </a:r>
            <a:r>
              <a:rPr lang="en-US" dirty="0" smtClean="0"/>
              <a:t>not give the user the ability to “zoom” in</a:t>
            </a:r>
          </a:p>
        </p:txBody>
      </p:sp>
      <p:pic>
        <p:nvPicPr>
          <p:cNvPr id="2056" name="Picture 8" descr="classs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0" b="82972"/>
          <a:stretch/>
        </p:blipFill>
        <p:spPr bwMode="auto">
          <a:xfrm>
            <a:off x="838200" y="4191000"/>
            <a:ext cx="4267200" cy="139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6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99" y="1676400"/>
            <a:ext cx="4180322" cy="45201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7521" y="1676400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Package Diagrams</a:t>
            </a:r>
            <a:endParaRPr lang="en-US" dirty="0"/>
          </a:p>
        </p:txBody>
      </p:sp>
      <p:sp>
        <p:nvSpPr>
          <p:cNvPr id="6" name="AutoShape 4" descr="Manila Folder Png - Manila Folder Clipart Transparent PNG - 2400x2133 -  Free Download on Nice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2209800" y="2686419"/>
            <a:ext cx="1447800" cy="3048000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55" y="1371765"/>
            <a:ext cx="2762250" cy="17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1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639365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“zoom” from package diagrams into class </a:t>
            </a:r>
            <a:r>
              <a:rPr lang="en-US" dirty="0" smtClean="0"/>
              <a:t>diagrams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5" y="3505200"/>
            <a:ext cx="763905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555" y="1371765"/>
            <a:ext cx="2762250" cy="173552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743200" y="2971800"/>
            <a:ext cx="6172200" cy="3429000"/>
          </a:xfrm>
          <a:prstGeom prst="ellipse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4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MBSE Library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163936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“zoom” from </a:t>
            </a:r>
            <a:r>
              <a:rPr lang="en-US" dirty="0" smtClean="0"/>
              <a:t>c</a:t>
            </a:r>
            <a:r>
              <a:rPr lang="en-US" dirty="0" smtClean="0"/>
              <a:t>lass diagrams into method diagrams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555" y="1371765"/>
            <a:ext cx="2762250" cy="1735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038600"/>
            <a:ext cx="6104353" cy="11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18" y="2590800"/>
            <a:ext cx="6009723" cy="2675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521" y="457200"/>
            <a:ext cx="8259279" cy="608993"/>
          </a:xfrm>
        </p:spPr>
        <p:txBody>
          <a:bodyPr/>
          <a:lstStyle/>
          <a:p>
            <a:pPr algn="ctr"/>
            <a:r>
              <a:rPr lang="en-US" dirty="0" smtClean="0"/>
              <a:t>Linear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3940"/>
            <a:ext cx="472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Raw data output</a:t>
            </a:r>
          </a:p>
          <a:p>
            <a:r>
              <a:rPr lang="en-US" dirty="0" smtClean="0"/>
              <a:t>Can be done with large amount of data</a:t>
            </a:r>
          </a:p>
          <a:p>
            <a:r>
              <a:rPr lang="en-US" dirty="0" smtClean="0"/>
              <a:t>Communication and Sequence Diagrams</a:t>
            </a:r>
          </a:p>
          <a:p>
            <a:pPr lvl="1"/>
            <a:r>
              <a:rPr lang="en-US" dirty="0" smtClean="0"/>
              <a:t>File Input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7DED16-457C-482E-B05D-B58B5476916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5359169"/>
            <a:ext cx="7258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solidFill>
          <a:schemeClr val="accent1"/>
        </a:solidFill>
        <a:ln w="28575" cap="flat" cmpd="sng" algn="ctr">
          <a:solidFill>
            <a:schemeClr val="bg2">
              <a:lumMod val="75000"/>
            </a:schemeClr>
          </a:solidFill>
          <a:prstDash val="dash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6168</TotalTime>
  <Words>568</Words>
  <Application>Microsoft Office PowerPoint</Application>
  <PresentationFormat>On-screen Show (4:3)</PresentationFormat>
  <Paragraphs>123</Paragraphs>
  <Slides>19</Slides>
  <Notes>1</Notes>
  <HiddenSlides>3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MS PGothic</vt:lpstr>
      <vt:lpstr>Arial</vt:lpstr>
      <vt:lpstr>Calibri</vt:lpstr>
      <vt:lpstr>Lucida Console</vt:lpstr>
      <vt:lpstr>4_Custom Design</vt:lpstr>
      <vt:lpstr>Photo Editor Photo</vt:lpstr>
      <vt:lpstr> MBSE Library Overview </vt:lpstr>
      <vt:lpstr>Program Goals</vt:lpstr>
      <vt:lpstr>Purpose</vt:lpstr>
      <vt:lpstr>Introduction</vt:lpstr>
      <vt:lpstr>Code Diagrams</vt:lpstr>
      <vt:lpstr>MBSE Library</vt:lpstr>
      <vt:lpstr>MBSE Library</vt:lpstr>
      <vt:lpstr>MBSE Library</vt:lpstr>
      <vt:lpstr>Linear Diagrams</vt:lpstr>
      <vt:lpstr>MBSE Library</vt:lpstr>
      <vt:lpstr>MBSE Library</vt:lpstr>
      <vt:lpstr>MBSE Library</vt:lpstr>
      <vt:lpstr>MBSE Library</vt:lpstr>
      <vt:lpstr>MBSE Library</vt:lpstr>
      <vt:lpstr>MBSE Library</vt:lpstr>
      <vt:lpstr>SDAMT</vt:lpstr>
      <vt:lpstr>SDAMT</vt:lpstr>
      <vt:lpstr>Conclusion</vt:lpstr>
      <vt:lpstr>Questions?</vt:lpstr>
    </vt:vector>
  </TitlesOfParts>
  <Company>NMCI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Brian S CIV NSWCDD, V53</dc:creator>
  <cp:lastModifiedBy>Lee, Parkinson C CIV USN NAVSURFWARCEN DAH VA (USA)</cp:lastModifiedBy>
  <cp:revision>279</cp:revision>
  <dcterms:created xsi:type="dcterms:W3CDTF">2017-06-02T16:13:07Z</dcterms:created>
  <dcterms:modified xsi:type="dcterms:W3CDTF">2022-08-04T18:29:13Z</dcterms:modified>
</cp:coreProperties>
</file>